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80" r:id="rId13"/>
    <p:sldId id="281" r:id="rId14"/>
    <p:sldId id="289" r:id="rId15"/>
    <p:sldId id="268" r:id="rId16"/>
    <p:sldId id="299" r:id="rId17"/>
    <p:sldId id="300" r:id="rId18"/>
    <p:sldId id="285" r:id="rId19"/>
    <p:sldId id="301" r:id="rId20"/>
    <p:sldId id="302" r:id="rId21"/>
    <p:sldId id="303" r:id="rId22"/>
    <p:sldId id="304" r:id="rId23"/>
    <p:sldId id="286" r:id="rId24"/>
    <p:sldId id="288" r:id="rId25"/>
    <p:sldId id="305" r:id="rId26"/>
    <p:sldId id="310" r:id="rId27"/>
    <p:sldId id="306" r:id="rId28"/>
    <p:sldId id="307" r:id="rId29"/>
    <p:sldId id="308" r:id="rId30"/>
    <p:sldId id="309" r:id="rId31"/>
    <p:sldId id="311" r:id="rId32"/>
    <p:sldId id="312" r:id="rId33"/>
    <p:sldId id="313" r:id="rId34"/>
    <p:sldId id="314" r:id="rId35"/>
    <p:sldId id="318" r:id="rId36"/>
    <p:sldId id="319" r:id="rId37"/>
    <p:sldId id="320" r:id="rId38"/>
    <p:sldId id="317" r:id="rId39"/>
    <p:sldId id="315" r:id="rId40"/>
    <p:sldId id="321" r:id="rId41"/>
    <p:sldId id="322" r:id="rId42"/>
    <p:sldId id="316" r:id="rId43"/>
    <p:sldId id="323" r:id="rId44"/>
    <p:sldId id="324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48070-A741-4A36-A920-3E86D56443F5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8ADB-6AEC-4F5A-AB55-D2CF9FE721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2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Beste havo </a:t>
            </a:r>
            <a:r>
              <a:rPr lang="nl-NL" dirty="0" smtClean="0"/>
              <a:t>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1704"/>
          <a:stretch/>
        </p:blipFill>
        <p:spPr>
          <a:xfrm>
            <a:off x="0" y="1"/>
            <a:ext cx="12067674" cy="51735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5530"/>
          <a:stretch/>
        </p:blipFill>
        <p:spPr>
          <a:xfrm>
            <a:off x="0" y="1"/>
            <a:ext cx="12067674" cy="9023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9163"/>
          <a:stretch/>
        </p:blipFill>
        <p:spPr>
          <a:xfrm>
            <a:off x="0" y="0"/>
            <a:ext cx="12067674" cy="129941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2603"/>
          <a:stretch/>
        </p:blipFill>
        <p:spPr>
          <a:xfrm>
            <a:off x="0" y="1"/>
            <a:ext cx="12067674" cy="170848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5850"/>
          <a:stretch/>
        </p:blipFill>
        <p:spPr>
          <a:xfrm>
            <a:off x="0" y="0"/>
            <a:ext cx="12067674" cy="212958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59290"/>
          <a:stretch/>
        </p:blipFill>
        <p:spPr>
          <a:xfrm>
            <a:off x="0" y="0"/>
            <a:ext cx="12067674" cy="25386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52731"/>
          <a:stretch/>
        </p:blipFill>
        <p:spPr>
          <a:xfrm>
            <a:off x="0" y="0"/>
            <a:ext cx="12067674" cy="294773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46942"/>
          <a:stretch/>
        </p:blipFill>
        <p:spPr>
          <a:xfrm>
            <a:off x="0" y="1"/>
            <a:ext cx="12067674" cy="330868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39804"/>
          <a:stretch/>
        </p:blipFill>
        <p:spPr>
          <a:xfrm>
            <a:off x="0" y="0"/>
            <a:ext cx="12067674" cy="3753853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33823"/>
          <a:stretch/>
        </p:blipFill>
        <p:spPr>
          <a:xfrm>
            <a:off x="0" y="1"/>
            <a:ext cx="12067674" cy="4126832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28035"/>
          <a:stretch/>
        </p:blipFill>
        <p:spPr>
          <a:xfrm>
            <a:off x="0" y="0"/>
            <a:ext cx="12067674" cy="4487779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21475"/>
          <a:stretch/>
        </p:blipFill>
        <p:spPr>
          <a:xfrm>
            <a:off x="0" y="0"/>
            <a:ext cx="12067674" cy="4896853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b="20703"/>
          <a:stretch/>
        </p:blipFill>
        <p:spPr>
          <a:xfrm>
            <a:off x="0" y="0"/>
            <a:ext cx="12067674" cy="4944979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14529"/>
          <a:stretch/>
        </p:blipFill>
        <p:spPr>
          <a:xfrm>
            <a:off x="0" y="0"/>
            <a:ext cx="12067674" cy="5329989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67674" cy="6236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60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Balans, we gaan weer een begin maken met de balans. Dat is stukje herhaling maar ook stukje uitbreiding.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80193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Balans.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Overzicht van bezittingen en vermogen waarmee die bezitten gefinancierd zijn.</a:t>
            </a:r>
          </a:p>
          <a:p>
            <a:r>
              <a:rPr lang="nl-NL" sz="2500" dirty="0" smtClean="0"/>
              <a:t>Balans is altijd in balans (rechterkant = linkerkant) debet = credit.</a:t>
            </a:r>
          </a:p>
          <a:p>
            <a:endParaRPr lang="nl-NL" sz="2500" dirty="0"/>
          </a:p>
          <a:p>
            <a:r>
              <a:rPr lang="nl-NL" sz="2500" dirty="0" smtClean="0"/>
              <a:t>Veel mee oefenen!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8781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Bezettingen = activa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Ander woord voor bezettingen = activa.</a:t>
            </a:r>
          </a:p>
          <a:p>
            <a:r>
              <a:rPr lang="nl-NL" sz="2500" dirty="0" smtClean="0"/>
              <a:t>Deze gaan we onderverdelen in.</a:t>
            </a:r>
          </a:p>
          <a:p>
            <a:r>
              <a:rPr lang="nl-NL" sz="2500" dirty="0" smtClean="0"/>
              <a:t>Vaste activa (activa die langer dan 1 jaar/productieproces mee gaan)</a:t>
            </a:r>
          </a:p>
          <a:p>
            <a:r>
              <a:rPr lang="nl-NL" sz="2500" dirty="0" smtClean="0"/>
              <a:t>Vlottende activa: (activa die 1 jaar mee gaan of 1 productieproces)</a:t>
            </a:r>
          </a:p>
          <a:p>
            <a:r>
              <a:rPr lang="nl-NL" sz="2500" dirty="0" smtClean="0"/>
              <a:t>Liquide middelen: activa waarmee je kan betalen (kas en bank)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6951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Vlottende activa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Vooruit betaalde bedragen:</a:t>
            </a:r>
          </a:p>
          <a:p>
            <a:r>
              <a:rPr lang="nl-NL" sz="2500" dirty="0" smtClean="0"/>
              <a:t>Nog te ontvangen bedragen:</a:t>
            </a:r>
          </a:p>
          <a:p>
            <a:endParaRPr lang="nl-NL" sz="2500" dirty="0"/>
          </a:p>
          <a:p>
            <a:r>
              <a:rPr lang="nl-NL" sz="2500" dirty="0" smtClean="0"/>
              <a:t>In beide gevallen heb je al een prestatie gegeven en heb je nog recht op een tegenprestatie , in economische begrippen: heb je dus een bezit</a:t>
            </a:r>
          </a:p>
          <a:p>
            <a:r>
              <a:rPr lang="nl-NL" sz="2500" dirty="0" smtClean="0"/>
              <a:t>bezit van geld (nog te ontvangen bedragen) of bezit van goederen of dienst (vooruit betaalde bedragen)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5313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t/m opgave 18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32547"/>
            <a:ext cx="4384063" cy="4908885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Extra vragen:</a:t>
            </a:r>
          </a:p>
          <a:p>
            <a:r>
              <a:rPr lang="nl-NL" sz="2500" dirty="0" smtClean="0"/>
              <a:t>Stel de kanoclub heeft 3 kano’s ter waarde van 1000 per kano.</a:t>
            </a:r>
          </a:p>
          <a:p>
            <a:r>
              <a:rPr lang="nl-NL" sz="2500" dirty="0" smtClean="0"/>
              <a:t>Stel ze verkopen 1 kano, het geld bedrag krijgen ze later.</a:t>
            </a:r>
          </a:p>
          <a:p>
            <a:r>
              <a:rPr lang="nl-NL" sz="2500" dirty="0" smtClean="0"/>
              <a:t>Welke balanspost was er eerst?, hoe ziet de balanspost er na verkoop uit?</a:t>
            </a:r>
          </a:p>
          <a:p>
            <a:r>
              <a:rPr lang="nl-NL" sz="2500" dirty="0" smtClean="0"/>
              <a:t>Welke balanspost ontstaat doordat ze het geld later krijgen? Veranerd het eigen vermogen?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232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3240"/>
          <a:stretch/>
        </p:blipFill>
        <p:spPr>
          <a:xfrm>
            <a:off x="0" y="-1"/>
            <a:ext cx="5462337" cy="46923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90294"/>
          <a:stretch/>
        </p:blipFill>
        <p:spPr>
          <a:xfrm>
            <a:off x="0" y="-1"/>
            <a:ext cx="5462337" cy="67376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6028"/>
          <a:stretch/>
        </p:blipFill>
        <p:spPr>
          <a:xfrm>
            <a:off x="0" y="0"/>
            <a:ext cx="5462337" cy="235819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7881"/>
          <a:stretch/>
        </p:blipFill>
        <p:spPr>
          <a:xfrm>
            <a:off x="0" y="-1"/>
            <a:ext cx="5462337" cy="292367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5281"/>
          <a:stretch/>
        </p:blipFill>
        <p:spPr>
          <a:xfrm>
            <a:off x="0" y="0"/>
            <a:ext cx="5462337" cy="310414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8241"/>
          <a:stretch/>
        </p:blipFill>
        <p:spPr>
          <a:xfrm>
            <a:off x="0" y="-1"/>
            <a:ext cx="5462337" cy="498107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5462337" cy="694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63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Inventaris of kano’s van 3000 aan de debet zijde.</a:t>
            </a:r>
          </a:p>
          <a:p>
            <a:r>
              <a:rPr lang="nl-NL" sz="2500" dirty="0" smtClean="0"/>
              <a:t>Bij verkoop van een kano</a:t>
            </a:r>
          </a:p>
          <a:p>
            <a:r>
              <a:rPr lang="nl-NL" sz="2500" dirty="0" smtClean="0"/>
              <a:t>Inventaris of kano’s – 1000.</a:t>
            </a:r>
          </a:p>
          <a:p>
            <a:r>
              <a:rPr lang="nl-NL" sz="2500" dirty="0" smtClean="0"/>
              <a:t>Zolang er nog niet betaald is ontstaat de post</a:t>
            </a:r>
          </a:p>
          <a:p>
            <a:r>
              <a:rPr lang="nl-NL" sz="2500" dirty="0" smtClean="0"/>
              <a:t>Nog te ontvangen bedragen 1000 aan de debetzijde.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87713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Let op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Winsten (opbrengsten) vergroten het eigen vermogen, verliezen (kosten) verkleinen het eigen vermogen.</a:t>
            </a:r>
          </a:p>
          <a:p>
            <a:endParaRPr lang="nl-NL" sz="2500" dirty="0"/>
          </a:p>
          <a:p>
            <a:r>
              <a:rPr lang="nl-NL" sz="2500" dirty="0" smtClean="0"/>
              <a:t>Op de balans staan bezittingen en schulden (eigen vermogen = schuld aan de eigenaar).</a:t>
            </a:r>
          </a:p>
          <a:p>
            <a:r>
              <a:rPr lang="nl-NL" sz="2500" dirty="0" smtClean="0"/>
              <a:t>Hier staan dus geen kosten en opbrengsten op!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48877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tot en met 21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Extra vragen:</a:t>
            </a:r>
          </a:p>
          <a:p>
            <a:r>
              <a:rPr lang="nl-NL" sz="2500" dirty="0" smtClean="0"/>
              <a:t>Stel dat van de 4 verenigingsleden er maar 3 betalen.</a:t>
            </a:r>
          </a:p>
          <a:p>
            <a:r>
              <a:rPr lang="nl-NL" sz="2500" dirty="0" smtClean="0"/>
              <a:t>Welke balanspost ontstaat er?</a:t>
            </a:r>
          </a:p>
          <a:p>
            <a:r>
              <a:rPr lang="nl-NL" sz="2500" dirty="0" smtClean="0"/>
              <a:t>Wat gebeurd er met het eigen vermogen?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339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3 lessen	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Les 1: </a:t>
            </a:r>
            <a:r>
              <a:rPr lang="nl-NL" sz="2500" dirty="0" err="1" smtClean="0"/>
              <a:t>tm</a:t>
            </a:r>
            <a:r>
              <a:rPr lang="nl-NL" sz="2500" dirty="0" smtClean="0"/>
              <a:t> opgave 15 + gesloten vragen zelftest.</a:t>
            </a:r>
          </a:p>
          <a:p>
            <a:r>
              <a:rPr lang="nl-NL" sz="2500" dirty="0" smtClean="0"/>
              <a:t>Les 2: </a:t>
            </a:r>
            <a:r>
              <a:rPr lang="nl-NL" sz="2500" dirty="0" err="1" smtClean="0"/>
              <a:t>tm</a:t>
            </a:r>
            <a:r>
              <a:rPr lang="nl-NL" sz="2500" dirty="0" smtClean="0"/>
              <a:t> opgave 21 (activa)</a:t>
            </a:r>
          </a:p>
          <a:p>
            <a:r>
              <a:rPr lang="nl-NL" sz="2500" dirty="0" smtClean="0"/>
              <a:t>Les 3: </a:t>
            </a:r>
            <a:r>
              <a:rPr lang="nl-NL" sz="2500" dirty="0" err="1" smtClean="0"/>
              <a:t>tm</a:t>
            </a:r>
            <a:r>
              <a:rPr lang="nl-NL" sz="2500" dirty="0" smtClean="0"/>
              <a:t> opgave 26 (passiva)</a:t>
            </a:r>
          </a:p>
          <a:p>
            <a:pPr marL="0" indent="0">
              <a:buNone/>
            </a:pPr>
            <a:endParaRPr lang="nl-NL" sz="2500" dirty="0"/>
          </a:p>
          <a:p>
            <a:r>
              <a:rPr lang="nl-NL" sz="2500" dirty="0" smtClean="0"/>
              <a:t>Veel herhaling met wat we al eerder hebben gedaan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358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455"/>
          <a:stretch/>
        </p:blipFill>
        <p:spPr>
          <a:xfrm>
            <a:off x="0" y="0"/>
            <a:ext cx="11117179" cy="99862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5642"/>
          <a:stretch/>
        </p:blipFill>
        <p:spPr>
          <a:xfrm>
            <a:off x="0" y="0"/>
            <a:ext cx="11117179" cy="167238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1097"/>
          <a:stretch/>
        </p:blipFill>
        <p:spPr>
          <a:xfrm>
            <a:off x="0" y="0"/>
            <a:ext cx="11117179" cy="267101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5840"/>
          <a:stretch/>
        </p:blipFill>
        <p:spPr>
          <a:xfrm>
            <a:off x="0" y="0"/>
            <a:ext cx="11117179" cy="303195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117179" cy="686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5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2160589"/>
            <a:ext cx="10319529" cy="3880773"/>
          </a:xfrm>
        </p:spPr>
        <p:txBody>
          <a:bodyPr>
            <a:noAutofit/>
          </a:bodyPr>
          <a:lstStyle/>
          <a:p>
            <a:r>
              <a:rPr lang="nl-NL" sz="2500" dirty="0" smtClean="0"/>
              <a:t>Kas neemt toe met 300 </a:t>
            </a:r>
            <a:r>
              <a:rPr lang="nl-NL" sz="2500" dirty="0" err="1" smtClean="0"/>
              <a:t>ipv</a:t>
            </a:r>
            <a:r>
              <a:rPr lang="nl-NL" sz="2500" dirty="0" smtClean="0"/>
              <a:t> met 400</a:t>
            </a:r>
          </a:p>
          <a:p>
            <a:r>
              <a:rPr lang="nl-NL" sz="2500" dirty="0" smtClean="0"/>
              <a:t>Er ontstaat een debetpost: nog te ontvangen contributie van 100</a:t>
            </a:r>
          </a:p>
          <a:p>
            <a:r>
              <a:rPr lang="nl-NL" sz="2500" dirty="0" smtClean="0"/>
              <a:t>Eigen vermogen neemt nog steeds toe met 400.</a:t>
            </a:r>
          </a:p>
          <a:p>
            <a:r>
              <a:rPr lang="nl-NL" sz="2500" dirty="0" smtClean="0"/>
              <a:t>Zoals je ziet</a:t>
            </a:r>
          </a:p>
          <a:p>
            <a:r>
              <a:rPr lang="nl-NL" sz="2500" dirty="0" smtClean="0"/>
              <a:t>Wanneer er betaald wordt boeit niet voor de verandering van het eigen vermogen.</a:t>
            </a:r>
          </a:p>
          <a:p>
            <a:r>
              <a:rPr lang="nl-NL" sz="2500" dirty="0" smtClean="0"/>
              <a:t>Alleen opbrengsten en kosten hebben invloed op het eigen vermogen.</a:t>
            </a:r>
          </a:p>
          <a:p>
            <a:r>
              <a:rPr lang="nl-NL" sz="2500" dirty="0" smtClean="0"/>
              <a:t>Dus de contributieopbrengsten (ongeacht wanneer betaald) vergroten het eigen vermogen</a:t>
            </a:r>
            <a:endParaRPr lang="nl-NL" sz="25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34829"/>
          <a:stretch/>
        </p:blipFill>
        <p:spPr>
          <a:xfrm>
            <a:off x="0" y="0"/>
            <a:ext cx="12192000" cy="109487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72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 passiva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807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Passiva.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Passiva bestaat uit het vreemd vermogen en het eigen vermogen.</a:t>
            </a:r>
          </a:p>
          <a:p>
            <a:r>
              <a:rPr lang="nl-NL" sz="2500" dirty="0" smtClean="0"/>
              <a:t>Eigen vermogen hoeft de vereniging aan niemand terug te betalen. (ingebracht door de eigenaar, of vermogen van de eigenaar)</a:t>
            </a:r>
          </a:p>
          <a:p>
            <a:r>
              <a:rPr lang="nl-NL" sz="2500" dirty="0" smtClean="0"/>
              <a:t>Vreemd vermogen zijn leningen die terugbetaald moeten worden.</a:t>
            </a:r>
            <a:endParaRPr lang="nl-NL" sz="2500" dirty="0"/>
          </a:p>
          <a:p>
            <a:r>
              <a:rPr lang="nl-NL" sz="2500" dirty="0" smtClean="0"/>
              <a:t>Vreemd vermogen wordt onderscheid gemaakt tussen lang vreemd vermogen en kort vreemd vermogen.</a:t>
            </a:r>
          </a:p>
          <a:p>
            <a:r>
              <a:rPr lang="nl-NL" sz="2500" dirty="0" smtClean="0"/>
              <a:t>Het verschil hiertussen is langer of korter dan 1 jaar.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2773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Kort vreemd vermogen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Vooruit ontvangen bedragen:</a:t>
            </a:r>
          </a:p>
          <a:p>
            <a:r>
              <a:rPr lang="nl-NL" sz="2500" dirty="0" smtClean="0"/>
              <a:t>Nog te betalen bedragen:</a:t>
            </a:r>
          </a:p>
          <a:p>
            <a:endParaRPr lang="nl-NL" sz="2500" dirty="0"/>
          </a:p>
          <a:p>
            <a:r>
              <a:rPr lang="nl-NL" sz="2500" dirty="0" smtClean="0"/>
              <a:t>In beide gevallen moet je nog een tegenprestatie leveren, in economische begrippen: heb je dus een schuld</a:t>
            </a:r>
          </a:p>
          <a:p>
            <a:r>
              <a:rPr lang="nl-NL" sz="2500" dirty="0" smtClean="0"/>
              <a:t>Schuld van geld (nog te betalen bedragen) of schuld van goederen of dienst (vooruit ontvangen bedragen)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2369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tot en met 23 is nog stof van gisteren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804737"/>
            <a:ext cx="4384063" cy="4884821"/>
          </a:xfrm>
        </p:spPr>
        <p:txBody>
          <a:bodyPr>
            <a:normAutofit fontScale="85000" lnSpcReduction="20000"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Extra vragen:</a:t>
            </a:r>
          </a:p>
          <a:p>
            <a:r>
              <a:rPr lang="nl-NL" sz="2500" dirty="0" smtClean="0"/>
              <a:t>Ik had op de balans een balanspost:</a:t>
            </a:r>
          </a:p>
          <a:p>
            <a:r>
              <a:rPr lang="nl-NL" sz="2500" dirty="0" smtClean="0"/>
              <a:t>Nog te ontvangen contributie van 2009 van 1000 euro.</a:t>
            </a:r>
          </a:p>
          <a:p>
            <a:r>
              <a:rPr lang="nl-NL" sz="2500" dirty="0" smtClean="0"/>
              <a:t>Vervolgens betaald één van de leden die nog contributie over 2009 moest betalen zijn contributie van 200 euro terug per bank</a:t>
            </a:r>
          </a:p>
          <a:p>
            <a:r>
              <a:rPr lang="nl-NL" sz="2500" dirty="0" smtClean="0"/>
              <a:t>Welke balansposten veranderen er?</a:t>
            </a:r>
          </a:p>
          <a:p>
            <a:r>
              <a:rPr lang="nl-NL" sz="2500" dirty="0" smtClean="0"/>
              <a:t>Veranderd het eigen </a:t>
            </a:r>
            <a:r>
              <a:rPr lang="nl-NL" sz="2500" dirty="0" smtClean="0"/>
              <a:t>vermogen?</a:t>
            </a:r>
            <a:endParaRPr lang="nl-NL" sz="2500" dirty="0" smtClean="0"/>
          </a:p>
          <a:p>
            <a:endParaRPr lang="nl-NL" sz="2500" dirty="0" smtClean="0"/>
          </a:p>
          <a:p>
            <a:pPr marL="0" indent="0">
              <a:buNone/>
            </a:pP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61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Nog te ontvangen contributie was 1000</a:t>
            </a:r>
          </a:p>
          <a:p>
            <a:r>
              <a:rPr lang="nl-NL" sz="2500" dirty="0" smtClean="0"/>
              <a:t>Wordt nu nog te ontvangen contributie 800</a:t>
            </a:r>
          </a:p>
          <a:p>
            <a:r>
              <a:rPr lang="nl-NL" sz="2500" dirty="0" smtClean="0"/>
              <a:t>Bank + 200</a:t>
            </a:r>
          </a:p>
          <a:p>
            <a:endParaRPr lang="nl-NL" sz="2500" dirty="0"/>
          </a:p>
          <a:p>
            <a:r>
              <a:rPr lang="nl-NL" sz="2500" dirty="0" smtClean="0"/>
              <a:t>Geen opbrengt, alleen een betaling. Dus eigen vermogen veranderd niet.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951905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106"/>
          <a:stretch/>
        </p:blipFill>
        <p:spPr>
          <a:xfrm>
            <a:off x="0" y="0"/>
            <a:ext cx="12192000" cy="11670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5650"/>
          <a:stretch/>
        </p:blipFill>
        <p:spPr>
          <a:xfrm>
            <a:off x="0" y="0"/>
            <a:ext cx="12192000" cy="15881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8610"/>
          <a:stretch/>
        </p:blipFill>
        <p:spPr>
          <a:xfrm>
            <a:off x="0" y="0"/>
            <a:ext cx="12192000" cy="465622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3483"/>
          <a:stretch/>
        </p:blipFill>
        <p:spPr>
          <a:xfrm>
            <a:off x="0" y="0"/>
            <a:ext cx="12192000" cy="564281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8502"/>
          <a:stretch/>
        </p:blipFill>
        <p:spPr>
          <a:xfrm>
            <a:off x="0" y="0"/>
            <a:ext cx="12192000" cy="596766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52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33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tot en met 26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804737"/>
            <a:ext cx="4384063" cy="4884821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Extra vragen:</a:t>
            </a:r>
            <a:endParaRPr lang="nl-NL" sz="2500" dirty="0"/>
          </a:p>
          <a:p>
            <a:r>
              <a:rPr lang="nl-NL" sz="2500" dirty="0" smtClean="0"/>
              <a:t>Er wordt per bank voor 2019 alvast contributie vooruit betaald door verschillende leden met een totale waarde van 5000 euro. Welke balansposten veranderen er?</a:t>
            </a:r>
          </a:p>
          <a:p>
            <a:r>
              <a:rPr lang="nl-NL" sz="2500" dirty="0" smtClean="0"/>
              <a:t>Stel dat het eind 2019 is en ik normaliter de contributie opbrengsten boek. Wat gebeurd er met welke balans posten?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244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6048"/>
          <a:stretch/>
        </p:blipFill>
        <p:spPr>
          <a:xfrm>
            <a:off x="0" y="0"/>
            <a:ext cx="12192000" cy="83018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9577"/>
          <a:stretch/>
        </p:blipFill>
        <p:spPr>
          <a:xfrm>
            <a:off x="0" y="0"/>
            <a:ext cx="12192000" cy="121519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5331"/>
          <a:stretch/>
        </p:blipFill>
        <p:spPr>
          <a:xfrm>
            <a:off x="0" y="0"/>
            <a:ext cx="12192000" cy="146785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7936"/>
          <a:stretch/>
        </p:blipFill>
        <p:spPr>
          <a:xfrm>
            <a:off x="0" y="0"/>
            <a:ext cx="12192000" cy="192505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1581"/>
          <a:stretch/>
        </p:blipFill>
        <p:spPr>
          <a:xfrm>
            <a:off x="0" y="-1"/>
            <a:ext cx="12192000" cy="228600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9338"/>
          <a:stretch/>
        </p:blipFill>
        <p:spPr>
          <a:xfrm>
            <a:off x="0" y="-1"/>
            <a:ext cx="12192000" cy="360947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32665"/>
          <a:stretch/>
        </p:blipFill>
        <p:spPr>
          <a:xfrm>
            <a:off x="0" y="-1"/>
            <a:ext cx="12192000" cy="400651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7298"/>
          <a:stretch/>
        </p:blipFill>
        <p:spPr>
          <a:xfrm>
            <a:off x="0" y="-1"/>
            <a:ext cx="12192000" cy="4920917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5950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62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dirty="0" smtClean="0"/>
              <a:t>Financiering van niet-commerciële organisaties.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Contributie van leden</a:t>
            </a:r>
          </a:p>
          <a:p>
            <a:r>
              <a:rPr lang="nl-NL" sz="2500" dirty="0" smtClean="0"/>
              <a:t>Giften</a:t>
            </a:r>
          </a:p>
          <a:p>
            <a:r>
              <a:rPr lang="nl-NL" sz="2500" dirty="0" smtClean="0"/>
              <a:t>Bijdragen overheid</a:t>
            </a:r>
          </a:p>
          <a:p>
            <a:r>
              <a:rPr lang="nl-NL" sz="2500" dirty="0" smtClean="0"/>
              <a:t>Sponsoring</a:t>
            </a:r>
          </a:p>
          <a:p>
            <a:r>
              <a:rPr lang="nl-NL" sz="2500" dirty="0" smtClean="0"/>
              <a:t>Commerciële activiteiten.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0876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3768" y="180475"/>
            <a:ext cx="8600234" cy="5860888"/>
          </a:xfrm>
        </p:spPr>
        <p:txBody>
          <a:bodyPr>
            <a:noAutofit/>
          </a:bodyPr>
          <a:lstStyle/>
          <a:p>
            <a:r>
              <a:rPr lang="nl-NL" sz="2500" dirty="0" smtClean="0"/>
              <a:t>Ik krijg alvast geld voor het volgende jaar:</a:t>
            </a:r>
          </a:p>
          <a:p>
            <a:r>
              <a:rPr lang="nl-NL" sz="2500" dirty="0" smtClean="0"/>
              <a:t>De bank neemt toe met 5000.</a:t>
            </a:r>
          </a:p>
          <a:p>
            <a:r>
              <a:rPr lang="nl-NL" sz="2500" dirty="0" smtClean="0"/>
              <a:t>Er ontstaat ook een schuld ik heb namelijk een vooruitbetaald bedrag gekregen.</a:t>
            </a:r>
          </a:p>
          <a:p>
            <a:r>
              <a:rPr lang="nl-NL" sz="2500" dirty="0" smtClean="0"/>
              <a:t>Dus vooruit betaalde contributie van 5000.</a:t>
            </a:r>
          </a:p>
          <a:p>
            <a:r>
              <a:rPr lang="nl-NL" sz="2500" dirty="0" smtClean="0"/>
              <a:t>Het eigen vermogen veranderd niet.</a:t>
            </a:r>
          </a:p>
          <a:p>
            <a:r>
              <a:rPr lang="nl-NL" sz="2500" dirty="0" smtClean="0"/>
              <a:t>Eind 2019 boek in mijn contributie opbrengsten.</a:t>
            </a:r>
          </a:p>
          <a:p>
            <a:r>
              <a:rPr lang="nl-NL" sz="2500" dirty="0" smtClean="0"/>
              <a:t>De vooruitbetaalde contributie komt dus te vervallen.</a:t>
            </a:r>
          </a:p>
          <a:p>
            <a:r>
              <a:rPr lang="nl-NL" sz="2500" dirty="0" smtClean="0"/>
              <a:t>Het eigen vermogen stijgt dan met 5000.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54122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4: (les 1 deze week, enige les)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47537"/>
            <a:ext cx="8596668" cy="4693825"/>
          </a:xfrm>
        </p:spPr>
        <p:txBody>
          <a:bodyPr>
            <a:noAutofit/>
          </a:bodyPr>
          <a:lstStyle/>
          <a:p>
            <a:r>
              <a:rPr lang="nl-NL" sz="2500" dirty="0" smtClean="0"/>
              <a:t>Evenwicht en mutatiebalansen.</a:t>
            </a:r>
          </a:p>
          <a:p>
            <a:endParaRPr lang="nl-NL" sz="2500" dirty="0"/>
          </a:p>
          <a:p>
            <a:r>
              <a:rPr lang="nl-NL" sz="2500" dirty="0" smtClean="0"/>
              <a:t>Balans = altijd in balans. </a:t>
            </a:r>
            <a:endParaRPr lang="nl-NL" sz="2500" dirty="0"/>
          </a:p>
          <a:p>
            <a:r>
              <a:rPr lang="nl-NL" sz="2500" dirty="0" smtClean="0"/>
              <a:t>Altijd sprake van een evenwicht.</a:t>
            </a:r>
          </a:p>
          <a:p>
            <a:endParaRPr lang="nl-NL" sz="2500" dirty="0" smtClean="0"/>
          </a:p>
          <a:p>
            <a:r>
              <a:rPr lang="nl-NL" sz="2500" dirty="0" smtClean="0"/>
              <a:t>Verandering van bezit, zorgt of voor verandering ander bezit (inventaris + 100, kas -100)</a:t>
            </a:r>
            <a:r>
              <a:rPr lang="nl-NL" sz="2500" dirty="0"/>
              <a:t> </a:t>
            </a:r>
            <a:r>
              <a:rPr lang="nl-NL" sz="2500" dirty="0" smtClean="0"/>
              <a:t>of voor verandering schuld (</a:t>
            </a:r>
            <a:r>
              <a:rPr lang="nl-NL" sz="2500" dirty="0" err="1" smtClean="0"/>
              <a:t>invetaris</a:t>
            </a:r>
            <a:r>
              <a:rPr lang="nl-NL" sz="2500" dirty="0" smtClean="0"/>
              <a:t> + 100, lening + 100)</a:t>
            </a:r>
          </a:p>
          <a:p>
            <a:r>
              <a:rPr lang="nl-NL" sz="2500" dirty="0" smtClean="0"/>
              <a:t>Verandering schuld zorgt of voor verandering andere schuld (hypothecaire lening -100, lening </a:t>
            </a:r>
            <a:r>
              <a:rPr lang="nl-NL" sz="2500" dirty="0" err="1" smtClean="0"/>
              <a:t>rabobank</a:t>
            </a:r>
            <a:r>
              <a:rPr lang="nl-NL" sz="2500" dirty="0" smtClean="0"/>
              <a:t> +100) of voor verandering bezit (hypothecaire lening – 100, kas -100)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381846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Wanneer veranderd het EV?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7516" y="1203159"/>
            <a:ext cx="8696486" cy="4838204"/>
          </a:xfrm>
        </p:spPr>
        <p:txBody>
          <a:bodyPr>
            <a:noAutofit/>
          </a:bodyPr>
          <a:lstStyle/>
          <a:p>
            <a:r>
              <a:rPr lang="nl-NL" sz="2500" dirty="0" smtClean="0"/>
              <a:t>Bij kosten of opbrengsten, voorbeeld kosten?</a:t>
            </a:r>
          </a:p>
          <a:p>
            <a:r>
              <a:rPr lang="nl-NL" sz="2500" dirty="0" smtClean="0"/>
              <a:t>Huur, loon, rente, administratiekosten , vervoerskosten.</a:t>
            </a:r>
          </a:p>
          <a:p>
            <a:r>
              <a:rPr lang="nl-NL" sz="2500" dirty="0" smtClean="0"/>
              <a:t>Verwerking balans als ik nog moet betalen</a:t>
            </a:r>
          </a:p>
          <a:p>
            <a:r>
              <a:rPr lang="nl-NL" sz="2500" dirty="0" smtClean="0"/>
              <a:t>Debet						credit</a:t>
            </a:r>
          </a:p>
          <a:p>
            <a:r>
              <a:rPr lang="nl-NL" sz="2500" dirty="0" smtClean="0"/>
              <a:t>. 							Nog te betalen huur + 1000</a:t>
            </a:r>
          </a:p>
          <a:p>
            <a:r>
              <a:rPr lang="nl-NL" sz="2500" dirty="0" smtClean="0"/>
              <a:t>.							Eigen vermogen -1000</a:t>
            </a:r>
          </a:p>
          <a:p>
            <a:r>
              <a:rPr lang="nl-NL" sz="2500" dirty="0" smtClean="0"/>
              <a:t>Als ik dan betaal</a:t>
            </a:r>
          </a:p>
          <a:p>
            <a:r>
              <a:rPr lang="nl-NL" sz="2500" dirty="0" smtClean="0"/>
              <a:t>Bank -1000				Nog te betalen huur -1000</a:t>
            </a:r>
          </a:p>
          <a:p>
            <a:r>
              <a:rPr lang="nl-NL" sz="2500" dirty="0" smtClean="0"/>
              <a:t>Als ik in 1x zou hebben betaald.</a:t>
            </a:r>
          </a:p>
          <a:p>
            <a:r>
              <a:rPr lang="nl-NL" sz="2500" dirty="0" smtClean="0"/>
              <a:t>Bank -1000				eigen vermogen -1000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40795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r>
              <a:rPr lang="nl-NL" dirty="0" smtClean="0"/>
              <a:t>Wanneer veranderd het EV?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577516"/>
            <a:ext cx="9274002" cy="5463847"/>
          </a:xfrm>
        </p:spPr>
        <p:txBody>
          <a:bodyPr>
            <a:noAutofit/>
          </a:bodyPr>
          <a:lstStyle/>
          <a:p>
            <a:r>
              <a:rPr lang="nl-NL" sz="2500" dirty="0" smtClean="0"/>
              <a:t>Bij kosten of opbrengsten, voorbeeld opbrengsten</a:t>
            </a:r>
          </a:p>
          <a:p>
            <a:r>
              <a:rPr lang="nl-NL" sz="2500" dirty="0" smtClean="0"/>
              <a:t>Omzet, verkoop van bezit die verschillen van balanswaarde.</a:t>
            </a:r>
          </a:p>
          <a:p>
            <a:r>
              <a:rPr lang="nl-NL" sz="2500" dirty="0" smtClean="0"/>
              <a:t>Ik heb een website gemaakt voor een kant.</a:t>
            </a:r>
          </a:p>
          <a:p>
            <a:r>
              <a:rPr lang="nl-NL" sz="2500" dirty="0" smtClean="0"/>
              <a:t>Als de klant later betaald</a:t>
            </a:r>
          </a:p>
          <a:p>
            <a:r>
              <a:rPr lang="nl-NL" sz="2500" dirty="0" smtClean="0"/>
              <a:t>Debet										credit</a:t>
            </a:r>
          </a:p>
          <a:p>
            <a:r>
              <a:rPr lang="nl-NL" sz="2500" dirty="0" smtClean="0"/>
              <a:t>Nog te ontvangen bedragen + 100	eigen vermogen +100</a:t>
            </a:r>
          </a:p>
          <a:p>
            <a:r>
              <a:rPr lang="nl-NL" sz="2500" dirty="0" smtClean="0"/>
              <a:t>Zodra de klant dan betaald</a:t>
            </a:r>
          </a:p>
          <a:p>
            <a:r>
              <a:rPr lang="nl-NL" sz="2500" dirty="0" smtClean="0"/>
              <a:t>Nog te ontvangen bedragen -100</a:t>
            </a:r>
          </a:p>
          <a:p>
            <a:r>
              <a:rPr lang="nl-NL" sz="2500" dirty="0" smtClean="0"/>
              <a:t>Kas + 100</a:t>
            </a:r>
          </a:p>
          <a:p>
            <a:r>
              <a:rPr lang="nl-NL" sz="2500" dirty="0" smtClean="0"/>
              <a:t>Als de klant in 1x had betaald</a:t>
            </a:r>
          </a:p>
          <a:p>
            <a:r>
              <a:rPr lang="nl-NL" sz="2500" dirty="0" smtClean="0"/>
              <a:t>Kas + 100									eigen vermogen +100.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0267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</a:t>
            </a:r>
            <a:r>
              <a:rPr lang="nl-NL" dirty="0" smtClean="0"/>
              <a:t>en maken 27 en 28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804737"/>
            <a:ext cx="4384063" cy="4884821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 Verder met opgave 29 en 30.</a:t>
            </a:r>
            <a:endParaRPr lang="nl-NL" sz="2500" dirty="0" smtClean="0"/>
          </a:p>
          <a:p>
            <a:pPr marL="0" indent="0">
              <a:buNone/>
            </a:pP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118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848"/>
          <a:stretch/>
        </p:blipFill>
        <p:spPr>
          <a:xfrm>
            <a:off x="0" y="0"/>
            <a:ext cx="12192000" cy="84221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2366"/>
          <a:stretch/>
        </p:blipFill>
        <p:spPr>
          <a:xfrm>
            <a:off x="0" y="0"/>
            <a:ext cx="12192000" cy="121518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2516"/>
          <a:stretch/>
        </p:blipFill>
        <p:spPr>
          <a:xfrm>
            <a:off x="0" y="0"/>
            <a:ext cx="12192000" cy="1648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80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1" b="79530"/>
          <a:stretch/>
        </p:blipFill>
        <p:spPr>
          <a:xfrm>
            <a:off x="-1" y="62375"/>
            <a:ext cx="8073189" cy="139344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4328"/>
          <a:stretch/>
        </p:blipFill>
        <p:spPr>
          <a:xfrm>
            <a:off x="-1" y="62375"/>
            <a:ext cx="8073189" cy="3101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7578"/>
          <a:stretch/>
        </p:blipFill>
        <p:spPr>
          <a:xfrm>
            <a:off x="-1" y="62375"/>
            <a:ext cx="8073189" cy="491869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2375"/>
            <a:ext cx="8073189" cy="679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31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0227"/>
          <a:stretch/>
        </p:blipFill>
        <p:spPr>
          <a:xfrm>
            <a:off x="0" y="63499"/>
            <a:ext cx="8746958" cy="205405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6743"/>
          <a:stretch/>
        </p:blipFill>
        <p:spPr>
          <a:xfrm>
            <a:off x="0" y="63500"/>
            <a:ext cx="8746958" cy="436412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499"/>
            <a:ext cx="8746958" cy="689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64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Onnodig veel werk </a:t>
            </a:r>
            <a:r>
              <a:rPr lang="nl-NL" dirty="0" err="1" smtClean="0"/>
              <a:t>dont</a:t>
            </a:r>
            <a:r>
              <a:rPr lang="nl-NL" dirty="0" smtClean="0"/>
              <a:t> </a:t>
            </a:r>
            <a:r>
              <a:rPr lang="nl-NL" dirty="0" err="1" smtClean="0"/>
              <a:t>ya</a:t>
            </a:r>
            <a:r>
              <a:rPr lang="nl-NL" dirty="0" smtClean="0"/>
              <a:t> </a:t>
            </a:r>
            <a:r>
              <a:rPr lang="nl-NL" dirty="0" err="1" smtClean="0"/>
              <a:t>think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Elke keer een nieuwe balans opstellen als er iets gebeurd is heel onhandig en tijdrovend.</a:t>
            </a:r>
          </a:p>
          <a:p>
            <a:r>
              <a:rPr lang="nl-NL" sz="2500" dirty="0" smtClean="0"/>
              <a:t>We kunnen zodoende ook alleen de veranderingen aangeven en dan aan het einde een nieuwe balans opstellen.</a:t>
            </a:r>
          </a:p>
          <a:p>
            <a:r>
              <a:rPr lang="nl-NL" sz="2500" dirty="0" smtClean="0"/>
              <a:t>Deze verandering geven we weer op en mutatiebalans.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8808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</a:t>
            </a:r>
            <a:r>
              <a:rPr lang="nl-NL" dirty="0" smtClean="0"/>
              <a:t>en maken 29 en 30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804737"/>
            <a:ext cx="4384063" cy="4884821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 Verder met opgave 31 en 32.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998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dirty="0" smtClean="0"/>
              <a:t>Financiering van niet-commerciële organisaties.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3794" y="1732449"/>
            <a:ext cx="11278205" cy="46956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Subsidie:</a:t>
            </a:r>
          </a:p>
          <a:p>
            <a:r>
              <a:rPr lang="nl-NL" sz="2500" dirty="0" smtClean="0"/>
              <a:t>Inputfinanciering: eerst kijken wat nodig is </a:t>
            </a:r>
            <a:r>
              <a:rPr lang="nl-NL" sz="2500" dirty="0" smtClean="0">
                <a:sym typeface="Wingdings" panose="05000000000000000000" pitchFamily="2" charset="2"/>
              </a:rPr>
              <a:t> dan subsidie.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Zo hoog mogelijke uitgave aangeven.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Outputfinanciering: vergoeding op basis van prestatie.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Of lumpsumfinanciering: op basis van een prestatienorm een bedrag. (school is dat aantal opgeleiden leerlingen) zelf invullen wat met het geld te doen.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Of budgetfinanciering: de geldgever stelt vooraf vast wat de organisatie krijgt en welke prestaties (activiteiten) het ervoor moet doen.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Let op: dit gaat om een maximum bedrag. </a:t>
            </a: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23713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1714"/>
          <a:stretch/>
        </p:blipFill>
        <p:spPr>
          <a:xfrm>
            <a:off x="0" y="0"/>
            <a:ext cx="12192000" cy="214162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25579"/>
          <a:stretch/>
        </p:blipFill>
        <p:spPr>
          <a:xfrm>
            <a:off x="0" y="0"/>
            <a:ext cx="12192000" cy="416292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59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42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1760"/>
          <a:stretch/>
        </p:blipFill>
        <p:spPr>
          <a:xfrm>
            <a:off x="0" y="0"/>
            <a:ext cx="9529011" cy="125128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1241"/>
          <a:stretch/>
        </p:blipFill>
        <p:spPr>
          <a:xfrm>
            <a:off x="0" y="0"/>
            <a:ext cx="9529011" cy="265897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9318"/>
          <a:stretch/>
        </p:blipFill>
        <p:spPr>
          <a:xfrm>
            <a:off x="0" y="0"/>
            <a:ext cx="9529011" cy="416292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529011" cy="686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22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</a:t>
            </a:r>
            <a:r>
              <a:rPr lang="nl-NL" dirty="0" smtClean="0"/>
              <a:t>en maken 31 en 32.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804737"/>
            <a:ext cx="4384063" cy="4884821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Goed werk!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207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081"/>
          <a:stretch/>
        </p:blipFill>
        <p:spPr>
          <a:xfrm>
            <a:off x="0" y="0"/>
            <a:ext cx="7652084" cy="122722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8554"/>
          <a:stretch/>
        </p:blipFill>
        <p:spPr>
          <a:xfrm>
            <a:off x="0" y="0"/>
            <a:ext cx="7652084" cy="215365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4500"/>
          <a:stretch/>
        </p:blipFill>
        <p:spPr>
          <a:xfrm>
            <a:off x="0" y="0"/>
            <a:ext cx="7652084" cy="311618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2555"/>
          <a:stretch/>
        </p:blipFill>
        <p:spPr>
          <a:xfrm>
            <a:off x="0" y="-1"/>
            <a:ext cx="7652084" cy="393432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8501"/>
          <a:stretch/>
        </p:blipFill>
        <p:spPr>
          <a:xfrm>
            <a:off x="0" y="0"/>
            <a:ext cx="7652084" cy="489685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5326"/>
          <a:stretch/>
        </p:blipFill>
        <p:spPr>
          <a:xfrm>
            <a:off x="0" y="0"/>
            <a:ext cx="7652084" cy="579922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652084" cy="684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33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337884" cy="292448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b="69153"/>
          <a:stretch/>
        </p:blipFill>
        <p:spPr>
          <a:xfrm>
            <a:off x="0" y="2796051"/>
            <a:ext cx="12192000" cy="75326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40577"/>
          <a:stretch/>
        </p:blipFill>
        <p:spPr>
          <a:xfrm>
            <a:off x="0" y="2796050"/>
            <a:ext cx="12192000" cy="145109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96050"/>
            <a:ext cx="12192000" cy="244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40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Financieel beleid.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5125551"/>
          </a:xfrm>
        </p:spPr>
        <p:txBody>
          <a:bodyPr>
            <a:noAutofit/>
          </a:bodyPr>
          <a:lstStyle/>
          <a:p>
            <a:r>
              <a:rPr lang="nl-NL" sz="2300" dirty="0" smtClean="0"/>
              <a:t>Leasen.</a:t>
            </a:r>
          </a:p>
          <a:p>
            <a:r>
              <a:rPr lang="nl-NL" sz="2300" dirty="0" smtClean="0"/>
              <a:t>Huren van een productie(middel) voor een bepaalde tijd.</a:t>
            </a:r>
          </a:p>
          <a:p>
            <a:r>
              <a:rPr lang="nl-NL" sz="2300" dirty="0" err="1" smtClean="0"/>
              <a:t>Operational</a:t>
            </a:r>
            <a:r>
              <a:rPr lang="nl-NL" sz="2300" dirty="0" smtClean="0"/>
              <a:t> lease: het object blijft eigendom van de verhuurder.</a:t>
            </a:r>
          </a:p>
          <a:p>
            <a:r>
              <a:rPr lang="nl-NL" sz="2300" dirty="0" smtClean="0"/>
              <a:t>De verhuurder is zowel economisch en juridisch eigenaar van het product.</a:t>
            </a:r>
          </a:p>
          <a:p>
            <a:r>
              <a:rPr lang="nl-NL" sz="2300" dirty="0" smtClean="0"/>
              <a:t>Tussentijds opzegbaar.</a:t>
            </a:r>
          </a:p>
          <a:p>
            <a:r>
              <a:rPr lang="nl-NL" sz="2300" dirty="0" smtClean="0"/>
              <a:t>Financial lease: het object wordt economisch eigendom van de huurder.</a:t>
            </a:r>
          </a:p>
          <a:p>
            <a:r>
              <a:rPr lang="nl-NL" sz="2300" dirty="0" smtClean="0"/>
              <a:t>Lange termijn niet opzegbaar</a:t>
            </a:r>
          </a:p>
          <a:p>
            <a:r>
              <a:rPr lang="nl-NL" sz="2300" dirty="0" smtClean="0"/>
              <a:t>Aan het einde neemt men het product goedkoop over, zeg je het contract vooraf op, geeft het product terug.</a:t>
            </a:r>
          </a:p>
          <a:p>
            <a:r>
              <a:rPr lang="nl-NL" sz="2300" dirty="0" smtClean="0"/>
              <a:t>Leasen = duurder dan eigen bezit, maar soms voor organisaties met weinige middelen een goede oplossing.</a:t>
            </a:r>
            <a:endParaRPr lang="nl-NL" sz="2300" dirty="0"/>
          </a:p>
        </p:txBody>
      </p:sp>
    </p:spTree>
    <p:extLst>
      <p:ext uri="{BB962C8B-B14F-4D97-AF65-F5344CB8AC3E}">
        <p14:creationId xmlns:p14="http://schemas.microsoft.com/office/powerpoint/2010/main" val="229462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t/m opgave 15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Opgave 15 = typische </a:t>
            </a:r>
            <a:r>
              <a:rPr lang="nl-NL" sz="2500" dirty="0" err="1" smtClean="0"/>
              <a:t>toetsopgave</a:t>
            </a:r>
            <a:r>
              <a:rPr lang="nl-NL" sz="2500" dirty="0" smtClean="0"/>
              <a:t>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499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9019"/>
          <a:stretch/>
        </p:blipFill>
        <p:spPr>
          <a:xfrm>
            <a:off x="0" y="60326"/>
            <a:ext cx="9625263" cy="74579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t="-1" r="67375" b="42783"/>
          <a:stretch/>
        </p:blipFill>
        <p:spPr>
          <a:xfrm>
            <a:off x="1" y="60327"/>
            <a:ext cx="3140242" cy="388603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33750" b="42250"/>
          <a:stretch/>
        </p:blipFill>
        <p:spPr>
          <a:xfrm>
            <a:off x="0" y="60326"/>
            <a:ext cx="6376737" cy="392212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0833"/>
          <a:stretch/>
        </p:blipFill>
        <p:spPr>
          <a:xfrm>
            <a:off x="0" y="60326"/>
            <a:ext cx="9625263" cy="40183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1621"/>
          <a:stretch/>
        </p:blipFill>
        <p:spPr>
          <a:xfrm>
            <a:off x="0" y="60326"/>
            <a:ext cx="9625263" cy="464402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8255"/>
          <a:stretch/>
        </p:blipFill>
        <p:spPr>
          <a:xfrm>
            <a:off x="0" y="60326"/>
            <a:ext cx="9625263" cy="487262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3295"/>
          <a:stretch/>
        </p:blipFill>
        <p:spPr>
          <a:xfrm>
            <a:off x="0" y="60326"/>
            <a:ext cx="9625263" cy="520950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8689"/>
          <a:stretch/>
        </p:blipFill>
        <p:spPr>
          <a:xfrm>
            <a:off x="0" y="60326"/>
            <a:ext cx="9625263" cy="5522327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15854"/>
          <a:stretch/>
        </p:blipFill>
        <p:spPr>
          <a:xfrm>
            <a:off x="0" y="60326"/>
            <a:ext cx="9625263" cy="5714832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11248"/>
          <a:stretch/>
        </p:blipFill>
        <p:spPr>
          <a:xfrm>
            <a:off x="0" y="60326"/>
            <a:ext cx="9625263" cy="6027653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26"/>
            <a:ext cx="9625263" cy="6791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07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gesloten vragen D-toets.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werk!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822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590"/>
          <a:stretch/>
        </p:blipFill>
        <p:spPr>
          <a:xfrm>
            <a:off x="0" y="0"/>
            <a:ext cx="12192000" cy="117909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4252"/>
          <a:stretch/>
        </p:blipFill>
        <p:spPr>
          <a:xfrm>
            <a:off x="0" y="0"/>
            <a:ext cx="12192000" cy="156410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7716"/>
          <a:stretch/>
        </p:blipFill>
        <p:spPr>
          <a:xfrm>
            <a:off x="0" y="0"/>
            <a:ext cx="12192000" cy="196114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0783"/>
          <a:stretch/>
        </p:blipFill>
        <p:spPr>
          <a:xfrm>
            <a:off x="0" y="0"/>
            <a:ext cx="12192000" cy="238225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4247"/>
          <a:stretch/>
        </p:blipFill>
        <p:spPr>
          <a:xfrm>
            <a:off x="0" y="0"/>
            <a:ext cx="12192000" cy="277929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47315"/>
          <a:stretch/>
        </p:blipFill>
        <p:spPr>
          <a:xfrm>
            <a:off x="0" y="-1"/>
            <a:ext cx="12192000" cy="320040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0779"/>
          <a:stretch/>
        </p:blipFill>
        <p:spPr>
          <a:xfrm>
            <a:off x="0" y="-1"/>
            <a:ext cx="12192000" cy="359744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34441"/>
          <a:stretch/>
        </p:blipFill>
        <p:spPr>
          <a:xfrm>
            <a:off x="0" y="0"/>
            <a:ext cx="12192000" cy="398245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27509"/>
          <a:stretch/>
        </p:blipFill>
        <p:spPr>
          <a:xfrm>
            <a:off x="0" y="-1"/>
            <a:ext cx="12192000" cy="4403559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19982"/>
          <a:stretch/>
        </p:blipFill>
        <p:spPr>
          <a:xfrm>
            <a:off x="0" y="-1"/>
            <a:ext cx="12192000" cy="4860759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13248"/>
          <a:stretch/>
        </p:blipFill>
        <p:spPr>
          <a:xfrm>
            <a:off x="0" y="-1"/>
            <a:ext cx="12192000" cy="5269833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6713"/>
          <a:stretch/>
        </p:blipFill>
        <p:spPr>
          <a:xfrm>
            <a:off x="0" y="-1"/>
            <a:ext cx="12192000" cy="5666875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074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56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1173</TotalTime>
  <Words>1475</Words>
  <Application>Microsoft Office PowerPoint</Application>
  <PresentationFormat>Breedbeeld</PresentationFormat>
  <Paragraphs>301</Paragraphs>
  <Slides>44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44</vt:i4>
      </vt:variant>
    </vt:vector>
  </HeadingPairs>
  <TitlesOfParts>
    <vt:vector size="50" baseType="lpstr">
      <vt:lpstr>Arial</vt:lpstr>
      <vt:lpstr>Calibri</vt:lpstr>
      <vt:lpstr>Trebuchet MS</vt:lpstr>
      <vt:lpstr>Wingdings</vt:lpstr>
      <vt:lpstr>Wingdings 3</vt:lpstr>
      <vt:lpstr>Facet</vt:lpstr>
      <vt:lpstr>Beste havo 4. </vt:lpstr>
      <vt:lpstr>Programma aankomende 3 lessen .</vt:lpstr>
      <vt:lpstr>Financiering van niet-commerciële organisaties.</vt:lpstr>
      <vt:lpstr>Financiering van niet-commerciële organisaties.</vt:lpstr>
      <vt:lpstr>Financieel beleid.</vt:lpstr>
      <vt:lpstr>Zelfstandig lezen en maken t/m opgave 15</vt:lpstr>
      <vt:lpstr>PowerPoint-presentatie</vt:lpstr>
      <vt:lpstr>Zelfstandig lezen en maken gesloten vragen D-toets.</vt:lpstr>
      <vt:lpstr>PowerPoint-presentatie</vt:lpstr>
      <vt:lpstr>PowerPoint-presentatie</vt:lpstr>
      <vt:lpstr>Les 2: </vt:lpstr>
      <vt:lpstr>Balans.</vt:lpstr>
      <vt:lpstr>Bezettingen = activa</vt:lpstr>
      <vt:lpstr>Vlottende activa</vt:lpstr>
      <vt:lpstr>Zelfstandig lezen en maken t/m opgave 18</vt:lpstr>
      <vt:lpstr>PowerPoint-presentatie</vt:lpstr>
      <vt:lpstr>PowerPoint-presentatie</vt:lpstr>
      <vt:lpstr>Let op</vt:lpstr>
      <vt:lpstr>Zelfstandig lezen en maken tot en met 21</vt:lpstr>
      <vt:lpstr>PowerPoint-presentatie</vt:lpstr>
      <vt:lpstr>PowerPoint-presentatie</vt:lpstr>
      <vt:lpstr>Les 3: passiva</vt:lpstr>
      <vt:lpstr>Passiva.</vt:lpstr>
      <vt:lpstr>Kort vreemd vermogen</vt:lpstr>
      <vt:lpstr>Zelfstandig lezen en maken tot en met 23 is nog stof van gisteren</vt:lpstr>
      <vt:lpstr>PowerPoint-presentatie</vt:lpstr>
      <vt:lpstr>PowerPoint-presentatie</vt:lpstr>
      <vt:lpstr>Zelfstandig lezen en maken tot en met 26</vt:lpstr>
      <vt:lpstr>PowerPoint-presentatie</vt:lpstr>
      <vt:lpstr>PowerPoint-presentatie</vt:lpstr>
      <vt:lpstr>Les 4: (les 1 deze week, enige les)</vt:lpstr>
      <vt:lpstr>Wanneer veranderd het EV?</vt:lpstr>
      <vt:lpstr>Wanneer veranderd het EV?</vt:lpstr>
      <vt:lpstr>Zelfstandig lezen en maken 27 en 28</vt:lpstr>
      <vt:lpstr>PowerPoint-presentatie</vt:lpstr>
      <vt:lpstr>PowerPoint-presentatie</vt:lpstr>
      <vt:lpstr>PowerPoint-presentatie</vt:lpstr>
      <vt:lpstr>Onnodig veel werk dont ya think?</vt:lpstr>
      <vt:lpstr>Zelfstandig lezen en maken 29 en 30</vt:lpstr>
      <vt:lpstr>PowerPoint-presentatie</vt:lpstr>
      <vt:lpstr>PowerPoint-presentatie</vt:lpstr>
      <vt:lpstr>Zelfstandig lezen en maken 31 en 32.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Bas Jacobs</cp:lastModifiedBy>
  <cp:revision>135</cp:revision>
  <dcterms:created xsi:type="dcterms:W3CDTF">2017-01-22T09:51:43Z</dcterms:created>
  <dcterms:modified xsi:type="dcterms:W3CDTF">2018-02-21T09:53:20Z</dcterms:modified>
</cp:coreProperties>
</file>